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357" r:id="rId3"/>
    <p:sldId id="386" r:id="rId4"/>
    <p:sldId id="387" r:id="rId5"/>
    <p:sldId id="388" r:id="rId6"/>
    <p:sldId id="394" r:id="rId7"/>
    <p:sldId id="358" r:id="rId8"/>
    <p:sldId id="389" r:id="rId9"/>
    <p:sldId id="391" r:id="rId10"/>
    <p:sldId id="393" r:id="rId11"/>
    <p:sldId id="390" r:id="rId12"/>
    <p:sldId id="392" r:id="rId13"/>
    <p:sldId id="39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B"/>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8" autoAdjust="0"/>
    <p:restoredTop sz="94660"/>
  </p:normalViewPr>
  <p:slideViewPr>
    <p:cSldViewPr>
      <p:cViewPr varScale="1">
        <p:scale>
          <a:sx n="119" d="100"/>
          <a:sy n="119" d="100"/>
        </p:scale>
        <p:origin x="133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C17A48-D010-4B40-AE19-2B0C870EC395}" type="datetimeFigureOut">
              <a:rPr lang="en-US"/>
              <a:pPr>
                <a:defRPr/>
              </a:pPr>
              <a:t>5/13/2023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F3135D7-3DA5-4D8A-9165-485219211242}" type="slidenum">
              <a:rPr lang="en-US"/>
              <a:pPr>
                <a:defRPr/>
              </a:pPr>
              <a:t>‹#›</a:t>
            </a:fld>
            <a:endParaRPr lang="en-US" dirty="0"/>
          </a:p>
        </p:txBody>
      </p:sp>
    </p:spTree>
    <p:extLst>
      <p:ext uri="{BB962C8B-B14F-4D97-AF65-F5344CB8AC3E}">
        <p14:creationId xmlns:p14="http://schemas.microsoft.com/office/powerpoint/2010/main" val="453853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64447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99295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39071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47223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437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50496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81549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73902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65707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31444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A6B181-3069-4377-B4D6-77150BF4D133}"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DEB63-0872-4BBA-B416-8E74F348AD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9F35F4-6851-45EF-B127-D3FDDE2C70E7}"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DFFB-AFF8-4811-A49A-E8AD5395DB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6525CD-C514-4F86-97DD-E7FF43D84A91}"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81869-A094-4AFC-B47C-F57053FFBE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A1C26C-499B-4E5D-915C-A89566355E58}"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9EC6C-2FCD-4AAB-8538-C2696EDF8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8C7B5DE-6954-452F-9D78-460249942938}"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C3452-3287-4B83-8290-DCC3DCA2DF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FF2A66-3B6A-4915-8CEC-D9F3057EF57D}" type="datetimeFigureOut">
              <a:rPr lang="en-US"/>
              <a:pPr>
                <a:defRPr/>
              </a:pPr>
              <a:t>5/13/2023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8E70B3-10C8-4ACC-BF02-6BC285557C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320DDD-5AFB-4F8D-8304-B32DB4C50DCF}" type="datetimeFigureOut">
              <a:rPr lang="en-US"/>
              <a:pPr>
                <a:defRPr/>
              </a:pPr>
              <a:t>5/13/2023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E24DD5-3849-4605-9509-E29A85000D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5CAB90-CF3C-40E6-AE90-3A13C8602B01}" type="datetimeFigureOut">
              <a:rPr lang="en-US"/>
              <a:pPr>
                <a:defRPr/>
              </a:pPr>
              <a:t>5/13/2023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7F6B76-1AA2-47C6-9CB5-1019B110A2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6FFF05-B77F-455B-B7D0-24B883D54827}" type="datetimeFigureOut">
              <a:rPr lang="en-US"/>
              <a:pPr>
                <a:defRPr/>
              </a:pPr>
              <a:t>5/13/2023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53EF57-D3AE-41C9-A436-06CD84C6C8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5BF87-5D63-4AAC-B26E-2E89BFD847D5}" type="datetimeFigureOut">
              <a:rPr lang="en-US"/>
              <a:pPr>
                <a:defRPr/>
              </a:pPr>
              <a:t>5/13/2023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3A01F-9136-41FB-8FA2-4E2EE416AD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4D08-4E79-4142-BD72-E62C05F81B36}" type="datetimeFigureOut">
              <a:rPr lang="en-US"/>
              <a:pPr>
                <a:defRPr/>
              </a:pPr>
              <a:t>5/13/2023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2D25D8-19B6-4EC4-9A9E-D97AA52FE2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4593F-F91C-4AA3-9ADE-D1A032C30316}" type="datetimeFigureOut">
              <a:rPr lang="en-US"/>
              <a:pPr>
                <a:defRPr/>
              </a:pPr>
              <a:t>5/13/2023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E1B14A-CDB6-46BA-9A56-9C82B2090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frontiersin.org/articles/10.3389/fsufs.2018.00057/full" TargetMode="Externa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fao.org/documents/card/en/c/cc4337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sciencedirect.com/science/article/pii/S2214109X22003679"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53200"/>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138113" y="161925"/>
            <a:ext cx="8839200" cy="3495675"/>
          </a:xfrm>
          <a:prstGeom prst="rect">
            <a:avLst/>
          </a:prstGeom>
          <a:solidFill>
            <a:srgbClr val="B31B1B"/>
          </a:solidFill>
          <a:ln>
            <a:solidFill>
              <a:srgbClr val="B3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1" name="Picture 2"/>
          <p:cNvPicPr>
            <a:picLocks noChangeAspect="1" noChangeArrowheads="1"/>
          </p:cNvPicPr>
          <p:nvPr/>
        </p:nvPicPr>
        <p:blipFill>
          <a:blip r:embed="rId3" cstate="print"/>
          <a:srcRect l="12500" t="11458" r="62500" b="79536"/>
          <a:stretch>
            <a:fillRect/>
          </a:stretch>
        </p:blipFill>
        <p:spPr bwMode="auto">
          <a:xfrm>
            <a:off x="204788" y="230188"/>
            <a:ext cx="3376612" cy="912812"/>
          </a:xfrm>
          <a:prstGeom prst="rect">
            <a:avLst/>
          </a:prstGeom>
          <a:noFill/>
          <a:ln w="9525">
            <a:noFill/>
            <a:miter lim="800000"/>
            <a:headEnd/>
            <a:tailEnd/>
          </a:ln>
        </p:spPr>
      </p:pic>
      <p:sp>
        <p:nvSpPr>
          <p:cNvPr id="14342" name="TextBox 8"/>
          <p:cNvSpPr txBox="1">
            <a:spLocks noChangeArrowheads="1"/>
          </p:cNvSpPr>
          <p:nvPr/>
        </p:nvSpPr>
        <p:spPr bwMode="auto">
          <a:xfrm>
            <a:off x="88900" y="1447800"/>
            <a:ext cx="8839200" cy="1323439"/>
          </a:xfrm>
          <a:prstGeom prst="rect">
            <a:avLst/>
          </a:prstGeom>
          <a:noFill/>
          <a:ln w="9525">
            <a:noFill/>
            <a:miter lim="800000"/>
            <a:headEnd/>
            <a:tailEnd/>
          </a:ln>
        </p:spPr>
        <p:txBody>
          <a:bodyPr>
            <a:spAutoFit/>
          </a:bodyPr>
          <a:lstStyle/>
          <a:p>
            <a:pPr algn="ctr"/>
            <a:r>
              <a:rPr lang="en-US" sz="4000" b="1" dirty="0">
                <a:solidFill>
                  <a:schemeClr val="bg1"/>
                </a:solidFill>
                <a:latin typeface="+mn-lt"/>
              </a:rPr>
              <a:t>Improving policy through better, </a:t>
            </a:r>
          </a:p>
          <a:p>
            <a:pPr algn="ctr"/>
            <a:r>
              <a:rPr lang="en-US" sz="4000" b="1" dirty="0">
                <a:solidFill>
                  <a:schemeClr val="bg1"/>
                </a:solidFill>
                <a:latin typeface="+mn-lt"/>
              </a:rPr>
              <a:t>more timely agrifood systems data</a:t>
            </a:r>
          </a:p>
        </p:txBody>
      </p:sp>
      <p:sp>
        <p:nvSpPr>
          <p:cNvPr id="14343" name="TextBox 9"/>
          <p:cNvSpPr txBox="1">
            <a:spLocks noChangeArrowheads="1"/>
          </p:cNvSpPr>
          <p:nvPr/>
        </p:nvSpPr>
        <p:spPr bwMode="auto">
          <a:xfrm>
            <a:off x="204788" y="4132991"/>
            <a:ext cx="8686800" cy="2769989"/>
          </a:xfrm>
          <a:prstGeom prst="rect">
            <a:avLst/>
          </a:prstGeom>
          <a:noFill/>
          <a:ln w="9525">
            <a:noFill/>
            <a:miter lim="800000"/>
            <a:headEnd/>
            <a:tailEnd/>
          </a:ln>
        </p:spPr>
        <p:txBody>
          <a:bodyPr>
            <a:spAutoFit/>
          </a:bodyPr>
          <a:lstStyle/>
          <a:p>
            <a:pPr algn="ctr"/>
            <a:r>
              <a:rPr lang="en-US" sz="2400" dirty="0">
                <a:latin typeface="+mn-lt"/>
              </a:rPr>
              <a:t>Prof. Christopher B. Barrett</a:t>
            </a:r>
          </a:p>
          <a:p>
            <a:pPr algn="ctr"/>
            <a:r>
              <a:rPr lang="en-US" sz="2400" dirty="0">
                <a:latin typeface="+mn-lt"/>
              </a:rPr>
              <a:t>Cornell University</a:t>
            </a:r>
          </a:p>
          <a:p>
            <a:pPr algn="ctr"/>
            <a:endParaRPr lang="en-US" sz="2400" dirty="0">
              <a:latin typeface="+mn-lt"/>
            </a:endParaRPr>
          </a:p>
          <a:p>
            <a:pPr algn="ctr"/>
            <a:r>
              <a:rPr lang="en-US" sz="2400" dirty="0">
                <a:latin typeface="+mn-lt"/>
              </a:rPr>
              <a:t>Ninth International Conference on Agricultural Statistics</a:t>
            </a:r>
          </a:p>
          <a:p>
            <a:pPr algn="ctr"/>
            <a:r>
              <a:rPr lang="en-US" sz="2400" dirty="0">
                <a:latin typeface="+mn-lt"/>
              </a:rPr>
              <a:t>Washington, DC</a:t>
            </a:r>
          </a:p>
          <a:p>
            <a:pPr algn="ctr"/>
            <a:r>
              <a:rPr lang="en-US" sz="2400" dirty="0">
                <a:latin typeface="+mn-lt"/>
              </a:rPr>
              <a:t>May 19, 2023</a:t>
            </a:r>
          </a:p>
          <a:p>
            <a:pPr algn="ctr"/>
            <a:endParaRPr lang="en-US" sz="30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8960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90" name="Rectangle 3"/>
          <p:cNvSpPr>
            <a:spLocks noChangeArrowheads="1"/>
          </p:cNvSpPr>
          <p:nvPr/>
        </p:nvSpPr>
        <p:spPr bwMode="auto">
          <a:xfrm>
            <a:off x="205838" y="1038231"/>
            <a:ext cx="8557161" cy="929613"/>
          </a:xfrm>
          <a:prstGeom prst="rect">
            <a:avLst/>
          </a:prstGeom>
          <a:noFill/>
          <a:ln w="9525">
            <a:noFill/>
            <a:miter lim="800000"/>
            <a:headEnd/>
            <a:tailEnd/>
          </a:ln>
        </p:spPr>
        <p:txBody>
          <a:bodyPr lIns="91429" tIns="45714" rIns="91429" bIns="45714"/>
          <a:lstStyle/>
          <a:p>
            <a:pPr eaLnBrk="1" hangingPunct="1"/>
            <a:r>
              <a:rPr lang="en-US" sz="2400" dirty="0">
                <a:latin typeface="+mn-lt"/>
              </a:rPr>
              <a:t>Food loss and waste notoriously difficult to track accurately. FL&amp;W is highly decentralized and moves inversely with food prices. Closely related to challenges of tracking micronutrient intake.</a:t>
            </a:r>
          </a:p>
        </p:txBody>
      </p:sp>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6">
            <a:extLst>
              <a:ext uri="{FF2B5EF4-FFF2-40B4-BE49-F238E27FC236}">
                <a16:creationId xmlns:a16="http://schemas.microsoft.com/office/drawing/2014/main" id="{854BF3D0-C454-74E5-4320-C82D2741ACB6}"/>
              </a:ext>
            </a:extLst>
          </p:cNvPr>
          <p:cNvPicPr>
            <a:picLocks noChangeAspect="1"/>
          </p:cNvPicPr>
          <p:nvPr/>
        </p:nvPicPr>
        <p:blipFill>
          <a:blip r:embed="rId3"/>
          <a:stretch>
            <a:fillRect/>
          </a:stretch>
        </p:blipFill>
        <p:spPr>
          <a:xfrm>
            <a:off x="3623732" y="2297495"/>
            <a:ext cx="5105400" cy="1445830"/>
          </a:xfrm>
          <a:prstGeom prst="rect">
            <a:avLst/>
          </a:prstGeom>
        </p:spPr>
      </p:pic>
      <p:sp>
        <p:nvSpPr>
          <p:cNvPr id="8" name="TextBox 7">
            <a:extLst>
              <a:ext uri="{FF2B5EF4-FFF2-40B4-BE49-F238E27FC236}">
                <a16:creationId xmlns:a16="http://schemas.microsoft.com/office/drawing/2014/main" id="{8759759A-2504-2662-6561-E28E8A4CF30A}"/>
              </a:ext>
            </a:extLst>
          </p:cNvPr>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Key data gaps - 4</a:t>
            </a:r>
            <a:endParaRPr lang="en-US" sz="2800" b="1" i="1" dirty="0">
              <a:solidFill>
                <a:schemeClr val="bg1"/>
              </a:solidFill>
              <a:latin typeface="Calibri" pitchFamily="34" charset="0"/>
            </a:endParaRPr>
          </a:p>
        </p:txBody>
      </p:sp>
      <p:grpSp>
        <p:nvGrpSpPr>
          <p:cNvPr id="9" name="Group 8">
            <a:extLst>
              <a:ext uri="{FF2B5EF4-FFF2-40B4-BE49-F238E27FC236}">
                <a16:creationId xmlns:a16="http://schemas.microsoft.com/office/drawing/2014/main" id="{7ABC2BED-C876-3A9A-D77D-9478A10EAADC}"/>
              </a:ext>
            </a:extLst>
          </p:cNvPr>
          <p:cNvGrpSpPr/>
          <p:nvPr/>
        </p:nvGrpSpPr>
        <p:grpSpPr>
          <a:xfrm>
            <a:off x="552450" y="3584026"/>
            <a:ext cx="4933950" cy="2969174"/>
            <a:chOff x="1752599" y="1824216"/>
            <a:chExt cx="6553201" cy="4098311"/>
          </a:xfrm>
        </p:grpSpPr>
        <p:pic>
          <p:nvPicPr>
            <p:cNvPr id="10" name="Picture 9">
              <a:extLst>
                <a:ext uri="{FF2B5EF4-FFF2-40B4-BE49-F238E27FC236}">
                  <a16:creationId xmlns:a16="http://schemas.microsoft.com/office/drawing/2014/main" id="{5A8AAE26-605F-04B4-AD51-28D478E88D75}"/>
                </a:ext>
              </a:extLst>
            </p:cNvPr>
            <p:cNvPicPr>
              <a:picLocks noChangeAspect="1"/>
            </p:cNvPicPr>
            <p:nvPr/>
          </p:nvPicPr>
          <p:blipFill>
            <a:blip r:embed="rId4"/>
            <a:stretch>
              <a:fillRect/>
            </a:stretch>
          </p:blipFill>
          <p:spPr>
            <a:xfrm>
              <a:off x="1752599" y="1824216"/>
              <a:ext cx="5463849" cy="3776484"/>
            </a:xfrm>
            <a:prstGeom prst="rect">
              <a:avLst/>
            </a:prstGeom>
          </p:spPr>
        </p:pic>
        <p:sp>
          <p:nvSpPr>
            <p:cNvPr id="11" name="TextBox 10">
              <a:extLst>
                <a:ext uri="{FF2B5EF4-FFF2-40B4-BE49-F238E27FC236}">
                  <a16:creationId xmlns:a16="http://schemas.microsoft.com/office/drawing/2014/main" id="{44C86CDD-CFB0-6534-7F34-3D64D97C845F}"/>
                </a:ext>
              </a:extLst>
            </p:cNvPr>
            <p:cNvSpPr txBox="1"/>
            <p:nvPr/>
          </p:nvSpPr>
          <p:spPr>
            <a:xfrm>
              <a:off x="4495800" y="5559623"/>
              <a:ext cx="3810000" cy="362904"/>
            </a:xfrm>
            <a:prstGeom prst="rect">
              <a:avLst/>
            </a:prstGeom>
            <a:noFill/>
          </p:spPr>
          <p:txBody>
            <a:bodyPr wrap="square" rtlCol="0">
              <a:spAutoFit/>
            </a:bodyPr>
            <a:lstStyle/>
            <a:p>
              <a:r>
                <a:rPr lang="en-US" sz="1400" dirty="0">
                  <a:latin typeface="Georgia" panose="02040502050405020303" pitchFamily="18" charset="0"/>
                </a:rPr>
                <a:t>Source: </a:t>
              </a:r>
              <a:r>
                <a:rPr lang="en-US" sz="1400" dirty="0">
                  <a:latin typeface="Georgia" panose="02040502050405020303" pitchFamily="18" charset="0"/>
                  <a:hlinkClick r:id="rId5"/>
                </a:rPr>
                <a:t>Ritchie et al. 2018 </a:t>
              </a:r>
              <a:r>
                <a:rPr lang="en-US" sz="1400" i="1" dirty="0">
                  <a:latin typeface="Georgia" panose="02040502050405020303" pitchFamily="18" charset="0"/>
                  <a:hlinkClick r:id="rId5"/>
                </a:rPr>
                <a:t>FSFS</a:t>
              </a:r>
              <a:endParaRPr lang="en-US" sz="1400" i="1" dirty="0">
                <a:latin typeface="Georgia" panose="02040502050405020303" pitchFamily="18" charset="0"/>
              </a:endParaRPr>
            </a:p>
          </p:txBody>
        </p:sp>
      </p:grpSp>
    </p:spTree>
    <p:extLst>
      <p:ext uri="{BB962C8B-B14F-4D97-AF65-F5344CB8AC3E}">
        <p14:creationId xmlns:p14="http://schemas.microsoft.com/office/powerpoint/2010/main" val="135530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8960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90" name="Rectangle 3"/>
          <p:cNvSpPr>
            <a:spLocks noChangeArrowheads="1"/>
          </p:cNvSpPr>
          <p:nvPr/>
        </p:nvSpPr>
        <p:spPr bwMode="auto">
          <a:xfrm>
            <a:off x="205838" y="1038231"/>
            <a:ext cx="8557161" cy="929613"/>
          </a:xfrm>
          <a:prstGeom prst="rect">
            <a:avLst/>
          </a:prstGeom>
          <a:noFill/>
          <a:ln w="9525">
            <a:noFill/>
            <a:miter lim="800000"/>
            <a:headEnd/>
            <a:tailEnd/>
          </a:ln>
        </p:spPr>
        <p:txBody>
          <a:bodyPr lIns="91429" tIns="45714" rIns="91429" bIns="45714"/>
          <a:lstStyle/>
          <a:p>
            <a:pPr eaLnBrk="1" hangingPunct="1"/>
            <a:r>
              <a:rPr lang="en-US" sz="2400" dirty="0">
                <a:latin typeface="+mn-lt"/>
              </a:rPr>
              <a:t>Science, technology and innovations (STI) drive productivity growth and enable rising standards of living within planetary boundaries. Yet, we remain poor at tracking innovations. </a:t>
            </a:r>
          </a:p>
        </p:txBody>
      </p:sp>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6">
            <a:extLst>
              <a:ext uri="{FF2B5EF4-FFF2-40B4-BE49-F238E27FC236}">
                <a16:creationId xmlns:a16="http://schemas.microsoft.com/office/drawing/2014/main" id="{D202254B-E022-3F6D-CA52-ABB2930AFDDB}"/>
              </a:ext>
            </a:extLst>
          </p:cNvPr>
          <p:cNvPicPr>
            <a:picLocks noChangeAspect="1"/>
          </p:cNvPicPr>
          <p:nvPr/>
        </p:nvPicPr>
        <p:blipFill>
          <a:blip r:embed="rId3"/>
          <a:stretch>
            <a:fillRect/>
          </a:stretch>
        </p:blipFill>
        <p:spPr>
          <a:xfrm>
            <a:off x="5000626" y="2197479"/>
            <a:ext cx="3457574" cy="1036462"/>
          </a:xfrm>
          <a:prstGeom prst="rect">
            <a:avLst/>
          </a:prstGeom>
        </p:spPr>
      </p:pic>
      <p:pic>
        <p:nvPicPr>
          <p:cNvPr id="8" name="Picture 7">
            <a:extLst>
              <a:ext uri="{FF2B5EF4-FFF2-40B4-BE49-F238E27FC236}">
                <a16:creationId xmlns:a16="http://schemas.microsoft.com/office/drawing/2014/main" id="{85413689-8834-FE7C-5B92-DC4028B0188C}"/>
              </a:ext>
            </a:extLst>
          </p:cNvPr>
          <p:cNvPicPr>
            <a:picLocks noChangeAspect="1"/>
          </p:cNvPicPr>
          <p:nvPr/>
        </p:nvPicPr>
        <p:blipFill>
          <a:blip r:embed="rId4"/>
          <a:stretch>
            <a:fillRect/>
          </a:stretch>
        </p:blipFill>
        <p:spPr>
          <a:xfrm>
            <a:off x="5738638" y="3325614"/>
            <a:ext cx="2235930" cy="3163841"/>
          </a:xfrm>
          <a:prstGeom prst="rect">
            <a:avLst/>
          </a:prstGeom>
        </p:spPr>
      </p:pic>
      <p:sp>
        <p:nvSpPr>
          <p:cNvPr id="9" name="TextBox 8">
            <a:extLst>
              <a:ext uri="{FF2B5EF4-FFF2-40B4-BE49-F238E27FC236}">
                <a16:creationId xmlns:a16="http://schemas.microsoft.com/office/drawing/2014/main" id="{735F9821-96E0-79E8-E1A9-ED5860227C6F}"/>
              </a:ext>
            </a:extLst>
          </p:cNvPr>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Key data gaps - 5</a:t>
            </a:r>
            <a:endParaRPr lang="en-US" sz="2800" b="1" i="1" dirty="0">
              <a:solidFill>
                <a:schemeClr val="bg1"/>
              </a:solidFill>
              <a:latin typeface="Calibri" pitchFamily="34" charset="0"/>
            </a:endParaRPr>
          </a:p>
        </p:txBody>
      </p:sp>
      <p:pic>
        <p:nvPicPr>
          <p:cNvPr id="11" name="Picture 10">
            <a:extLst>
              <a:ext uri="{FF2B5EF4-FFF2-40B4-BE49-F238E27FC236}">
                <a16:creationId xmlns:a16="http://schemas.microsoft.com/office/drawing/2014/main" id="{EC62516E-4958-3500-4050-BB2F8A95B053}"/>
              </a:ext>
            </a:extLst>
          </p:cNvPr>
          <p:cNvPicPr>
            <a:picLocks noChangeAspect="1"/>
          </p:cNvPicPr>
          <p:nvPr/>
        </p:nvPicPr>
        <p:blipFill>
          <a:blip r:embed="rId5"/>
          <a:stretch>
            <a:fillRect/>
          </a:stretch>
        </p:blipFill>
        <p:spPr>
          <a:xfrm>
            <a:off x="463556" y="3325614"/>
            <a:ext cx="4636907" cy="3170887"/>
          </a:xfrm>
          <a:prstGeom prst="rect">
            <a:avLst/>
          </a:prstGeom>
        </p:spPr>
      </p:pic>
    </p:spTree>
    <p:extLst>
      <p:ext uri="{BB962C8B-B14F-4D97-AF65-F5344CB8AC3E}">
        <p14:creationId xmlns:p14="http://schemas.microsoft.com/office/powerpoint/2010/main" val="3991407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8960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90" name="Rectangle 3"/>
          <p:cNvSpPr>
            <a:spLocks noChangeArrowheads="1"/>
          </p:cNvSpPr>
          <p:nvPr/>
        </p:nvSpPr>
        <p:spPr bwMode="auto">
          <a:xfrm>
            <a:off x="205838" y="1038231"/>
            <a:ext cx="8557161" cy="929613"/>
          </a:xfrm>
          <a:prstGeom prst="rect">
            <a:avLst/>
          </a:prstGeom>
          <a:noFill/>
          <a:ln w="9525">
            <a:noFill/>
            <a:miter lim="800000"/>
            <a:headEnd/>
            <a:tailEnd/>
          </a:ln>
        </p:spPr>
        <p:txBody>
          <a:bodyPr lIns="91429" tIns="45714" rIns="91429" bIns="45714"/>
          <a:lstStyle/>
          <a:p>
            <a:pPr eaLnBrk="1" hangingPunct="1"/>
            <a:r>
              <a:rPr lang="en-US" sz="2400" dirty="0">
                <a:latin typeface="+mn-lt"/>
              </a:rPr>
              <a:t>Most statistics are inherently backward looking but policy innately forward-looking. How to balance (expensive, slow) collection of survey and other ground-truthing data with use (cheap, fast) remotely sensed data, especially for nowcasting and forecasting? </a:t>
            </a:r>
          </a:p>
          <a:p>
            <a:pPr marL="342900" indent="-342900" eaLnBrk="1" hangingPunct="1">
              <a:buFontTx/>
              <a:buChar char="-"/>
            </a:pPr>
            <a:r>
              <a:rPr lang="en-US" sz="2400" dirty="0">
                <a:latin typeface="+mn-lt"/>
              </a:rPr>
              <a:t>Recognize all data suffer measurement error (mostly NCME).</a:t>
            </a:r>
          </a:p>
          <a:p>
            <a:pPr marL="342900" indent="-342900" eaLnBrk="1" hangingPunct="1">
              <a:buFontTx/>
              <a:buChar char="-"/>
            </a:pPr>
            <a:r>
              <a:rPr lang="en-US" sz="2400" dirty="0">
                <a:latin typeface="+mn-lt"/>
              </a:rPr>
              <a:t>Keep the purpose in mind: e.g., targeting vs. mapping.</a:t>
            </a:r>
          </a:p>
          <a:p>
            <a:pPr marL="342900" indent="-342900" eaLnBrk="1" hangingPunct="1">
              <a:buFontTx/>
              <a:buChar char="-"/>
            </a:pPr>
            <a:r>
              <a:rPr lang="en-US" sz="2400" dirty="0">
                <a:latin typeface="+mn-lt"/>
              </a:rPr>
              <a:t>Transparency, replicability, usability by implementers matters.</a:t>
            </a:r>
          </a:p>
          <a:p>
            <a:pPr marL="342900" indent="-342900" eaLnBrk="1" hangingPunct="1">
              <a:buFontTx/>
              <a:buChar char="-"/>
            </a:pPr>
            <a:r>
              <a:rPr lang="en-US" sz="2400" dirty="0">
                <a:latin typeface="+mn-lt"/>
              </a:rPr>
              <a:t>Beware atheoretical empiricism.</a:t>
            </a:r>
          </a:p>
          <a:p>
            <a:pPr marL="342900" indent="-342900">
              <a:buFontTx/>
              <a:buChar char="-"/>
            </a:pPr>
            <a:r>
              <a:rPr lang="en-US" sz="2400" dirty="0">
                <a:latin typeface="+mn-lt"/>
              </a:rPr>
              <a:t>Celebrate </a:t>
            </a:r>
            <a:r>
              <a:rPr lang="en-US" sz="2400" b="1" u="sng" dirty="0">
                <a:latin typeface="+mn-lt"/>
              </a:rPr>
              <a:t>both </a:t>
            </a:r>
            <a:r>
              <a:rPr lang="en-US" sz="2400" dirty="0">
                <a:latin typeface="+mn-lt"/>
              </a:rPr>
              <a:t>careful descriptive and rigorous causal analysis.</a:t>
            </a:r>
          </a:p>
          <a:p>
            <a:pPr marL="342900" indent="-342900" eaLnBrk="1" hangingPunct="1">
              <a:buFontTx/>
              <a:buChar char="-"/>
            </a:pPr>
            <a:endParaRPr lang="en-US" sz="2400" dirty="0">
              <a:latin typeface="+mn-lt"/>
            </a:endParaRPr>
          </a:p>
        </p:txBody>
      </p:sp>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Box 1">
            <a:extLst>
              <a:ext uri="{FF2B5EF4-FFF2-40B4-BE49-F238E27FC236}">
                <a16:creationId xmlns:a16="http://schemas.microsoft.com/office/drawing/2014/main" id="{B6B7A420-3C80-11CF-4740-6DF03E062992}"/>
              </a:ext>
            </a:extLst>
          </p:cNvPr>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Key data gaps - 6</a:t>
            </a:r>
            <a:endParaRPr lang="en-US" sz="2800" b="1" i="1" dirty="0">
              <a:solidFill>
                <a:schemeClr val="bg1"/>
              </a:solidFill>
              <a:latin typeface="Calibri" pitchFamily="34" charset="0"/>
            </a:endParaRPr>
          </a:p>
        </p:txBody>
      </p:sp>
      <p:grpSp>
        <p:nvGrpSpPr>
          <p:cNvPr id="11" name="Group 10">
            <a:extLst>
              <a:ext uri="{FF2B5EF4-FFF2-40B4-BE49-F238E27FC236}">
                <a16:creationId xmlns:a16="http://schemas.microsoft.com/office/drawing/2014/main" id="{B4BCF097-44A6-65BD-1CC1-E45B7328F608}"/>
              </a:ext>
            </a:extLst>
          </p:cNvPr>
          <p:cNvGrpSpPr/>
          <p:nvPr/>
        </p:nvGrpSpPr>
        <p:grpSpPr>
          <a:xfrm>
            <a:off x="2408766" y="4724793"/>
            <a:ext cx="4326467" cy="1631998"/>
            <a:chOff x="4267200" y="4954768"/>
            <a:chExt cx="4326467" cy="1631998"/>
          </a:xfrm>
        </p:grpSpPr>
        <p:pic>
          <p:nvPicPr>
            <p:cNvPr id="8" name="Picture 7">
              <a:extLst>
                <a:ext uri="{FF2B5EF4-FFF2-40B4-BE49-F238E27FC236}">
                  <a16:creationId xmlns:a16="http://schemas.microsoft.com/office/drawing/2014/main" id="{3C5A9D7D-19ED-C2D5-A50F-041882E87EED}"/>
                </a:ext>
              </a:extLst>
            </p:cNvPr>
            <p:cNvPicPr>
              <a:picLocks noChangeAspect="1"/>
            </p:cNvPicPr>
            <p:nvPr/>
          </p:nvPicPr>
          <p:blipFill>
            <a:blip r:embed="rId3"/>
            <a:stretch>
              <a:fillRect/>
            </a:stretch>
          </p:blipFill>
          <p:spPr>
            <a:xfrm>
              <a:off x="4267200" y="4954768"/>
              <a:ext cx="4326467" cy="1614402"/>
            </a:xfrm>
            <a:prstGeom prst="rect">
              <a:avLst/>
            </a:prstGeom>
          </p:spPr>
        </p:pic>
        <p:pic>
          <p:nvPicPr>
            <p:cNvPr id="10" name="Picture 9">
              <a:extLst>
                <a:ext uri="{FF2B5EF4-FFF2-40B4-BE49-F238E27FC236}">
                  <a16:creationId xmlns:a16="http://schemas.microsoft.com/office/drawing/2014/main" id="{EBBD41CB-7F1E-6CE6-6605-165CE1E9CB66}"/>
                </a:ext>
              </a:extLst>
            </p:cNvPr>
            <p:cNvPicPr>
              <a:picLocks noChangeAspect="1"/>
            </p:cNvPicPr>
            <p:nvPr/>
          </p:nvPicPr>
          <p:blipFill>
            <a:blip r:embed="rId4"/>
            <a:stretch>
              <a:fillRect/>
            </a:stretch>
          </p:blipFill>
          <p:spPr>
            <a:xfrm>
              <a:off x="5410200" y="6382065"/>
              <a:ext cx="3090334" cy="204701"/>
            </a:xfrm>
            <a:prstGeom prst="rect">
              <a:avLst/>
            </a:prstGeom>
          </p:spPr>
        </p:pic>
      </p:grpSp>
    </p:spTree>
    <p:extLst>
      <p:ext uri="{BB962C8B-B14F-4D97-AF65-F5344CB8AC3E}">
        <p14:creationId xmlns:p14="http://schemas.microsoft.com/office/powerpoint/2010/main" val="49429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8960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Box 1">
            <a:extLst>
              <a:ext uri="{FF2B5EF4-FFF2-40B4-BE49-F238E27FC236}">
                <a16:creationId xmlns:a16="http://schemas.microsoft.com/office/drawing/2014/main" id="{B6B7A420-3C80-11CF-4740-6DF03E062992}"/>
              </a:ext>
            </a:extLst>
          </p:cNvPr>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Conclusion</a:t>
            </a:r>
            <a:endParaRPr lang="en-US" sz="2800" b="1" i="1" dirty="0">
              <a:solidFill>
                <a:schemeClr val="bg1"/>
              </a:solidFill>
              <a:latin typeface="Calibri" pitchFamily="34" charset="0"/>
            </a:endParaRPr>
          </a:p>
        </p:txBody>
      </p:sp>
      <p:sp>
        <p:nvSpPr>
          <p:cNvPr id="4" name="TextBox 6">
            <a:extLst>
              <a:ext uri="{FF2B5EF4-FFF2-40B4-BE49-F238E27FC236}">
                <a16:creationId xmlns:a16="http://schemas.microsoft.com/office/drawing/2014/main" id="{A042CE4F-1B48-72BB-733B-27E5211A5721}"/>
              </a:ext>
            </a:extLst>
          </p:cNvPr>
          <p:cNvSpPr txBox="1">
            <a:spLocks noChangeArrowheads="1"/>
          </p:cNvSpPr>
          <p:nvPr/>
        </p:nvSpPr>
        <p:spPr bwMode="auto">
          <a:xfrm>
            <a:off x="228600" y="1146193"/>
            <a:ext cx="8382000" cy="2677656"/>
          </a:xfrm>
          <a:prstGeom prst="rect">
            <a:avLst/>
          </a:prstGeom>
          <a:noFill/>
          <a:ln w="9525">
            <a:noFill/>
            <a:miter lim="800000"/>
            <a:headEnd/>
            <a:tailEnd/>
          </a:ln>
        </p:spPr>
        <p:txBody>
          <a:bodyPr wrap="square">
            <a:spAutoFit/>
          </a:bodyPr>
          <a:lstStyle/>
          <a:p>
            <a:r>
              <a:rPr lang="en-US" sz="2800" dirty="0">
                <a:latin typeface="+mn-lt"/>
              </a:rPr>
              <a:t>Agricultural statistics and agricultural economics are both enjoying great progress in recent years. </a:t>
            </a:r>
          </a:p>
          <a:p>
            <a:endParaRPr lang="en-US" sz="2800" dirty="0">
              <a:latin typeface="+mn-lt"/>
            </a:endParaRPr>
          </a:p>
          <a:p>
            <a:r>
              <a:rPr lang="en-US" sz="2800" dirty="0">
                <a:latin typeface="+mn-lt"/>
              </a:rPr>
              <a:t>Each community has much to learn from the other and great opportunities exist to close data gaps to inform policymaking. </a:t>
            </a:r>
          </a:p>
        </p:txBody>
      </p:sp>
      <p:sp>
        <p:nvSpPr>
          <p:cNvPr id="7" name="TextBox 7">
            <a:extLst>
              <a:ext uri="{FF2B5EF4-FFF2-40B4-BE49-F238E27FC236}">
                <a16:creationId xmlns:a16="http://schemas.microsoft.com/office/drawing/2014/main" id="{C096BDEA-6543-8F78-F649-6BD798DC0E86}"/>
              </a:ext>
            </a:extLst>
          </p:cNvPr>
          <p:cNvSpPr txBox="1">
            <a:spLocks noChangeArrowheads="1"/>
          </p:cNvSpPr>
          <p:nvPr/>
        </p:nvSpPr>
        <p:spPr bwMode="auto">
          <a:xfrm>
            <a:off x="234950" y="5127032"/>
            <a:ext cx="8909050" cy="584775"/>
          </a:xfrm>
          <a:prstGeom prst="rect">
            <a:avLst/>
          </a:prstGeom>
          <a:noFill/>
          <a:ln w="9525">
            <a:noFill/>
            <a:miter lim="800000"/>
            <a:headEnd/>
            <a:tailEnd/>
          </a:ln>
        </p:spPr>
        <p:txBody>
          <a:bodyPr wrap="square">
            <a:spAutoFit/>
          </a:bodyPr>
          <a:lstStyle/>
          <a:p>
            <a:r>
              <a:rPr lang="en-US" sz="3200" b="1" dirty="0">
                <a:latin typeface="Calibri" pitchFamily="34" charset="0"/>
              </a:rPr>
              <a:t>Thank you for your time, interest and comments!</a:t>
            </a:r>
          </a:p>
        </p:txBody>
      </p:sp>
    </p:spTree>
    <p:extLst>
      <p:ext uri="{BB962C8B-B14F-4D97-AF65-F5344CB8AC3E}">
        <p14:creationId xmlns:p14="http://schemas.microsoft.com/office/powerpoint/2010/main" val="359228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118005" y="109404"/>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The pressing need for AFS transformation</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28600" y="1003300"/>
            <a:ext cx="8550587" cy="2438400"/>
          </a:xfrm>
          <a:prstGeom prst="rect">
            <a:avLst/>
          </a:prstGeom>
          <a:noFill/>
          <a:ln w="9525">
            <a:noFill/>
            <a:miter lim="800000"/>
            <a:headEnd/>
            <a:tailEnd/>
          </a:ln>
        </p:spPr>
        <p:txBody>
          <a:bodyPr lIns="91429" tIns="45714" rIns="91429" bIns="45714"/>
          <a:lstStyle/>
          <a:p>
            <a:r>
              <a:rPr lang="en-US" sz="2400" dirty="0">
                <a:latin typeface="Calibri" pitchFamily="34" charset="0"/>
              </a:rPr>
              <a:t>The world increasingly recognizes the need to transform agrifood systems to simultaneously advance productivity, livelihoods, nutrition, health and other human welfare-oriented goals while safeguarding the natural systems on which AFS depend. </a:t>
            </a:r>
          </a:p>
          <a:p>
            <a:endParaRPr lang="en-US" sz="2400" dirty="0">
              <a:latin typeface="Calibri" pitchFamily="34" charset="0"/>
            </a:endParaRPr>
          </a:p>
          <a:p>
            <a:pPr>
              <a:buFont typeface="Arial" charset="0"/>
              <a:buNone/>
            </a:pPr>
            <a:endParaRPr lang="en-US" sz="2400" dirty="0">
              <a:latin typeface="Calibri" pitchFamily="34" charset="0"/>
            </a:endParaRPr>
          </a:p>
          <a:p>
            <a:pPr>
              <a:buFont typeface="Arial" charset="0"/>
              <a:buNone/>
            </a:pPr>
            <a:endParaRPr lang="en-US" sz="2400" dirty="0">
              <a:latin typeface="Calibri" pitchFamily="34" charset="0"/>
            </a:endParaRPr>
          </a:p>
        </p:txBody>
      </p:sp>
      <p:sp>
        <p:nvSpPr>
          <p:cNvPr id="11" name="TextBox 10"/>
          <p:cNvSpPr txBox="1"/>
          <p:nvPr/>
        </p:nvSpPr>
        <p:spPr>
          <a:xfrm>
            <a:off x="280859" y="5437489"/>
            <a:ext cx="6075773" cy="1200329"/>
          </a:xfrm>
          <a:prstGeom prst="rect">
            <a:avLst/>
          </a:prstGeom>
          <a:noFill/>
        </p:spPr>
        <p:txBody>
          <a:bodyPr wrap="square" rtlCol="0">
            <a:spAutoFit/>
          </a:bodyPr>
          <a:lstStyle/>
          <a:p>
            <a:r>
              <a:rPr lang="en-US" sz="2400" dirty="0">
                <a:latin typeface="Calibri" pitchFamily="34" charset="0"/>
              </a:rPr>
              <a:t>Multi-objective policymaking in complex systems requires high-quality, timely data and advanced analytical capabilities.</a:t>
            </a:r>
          </a:p>
        </p:txBody>
      </p:sp>
      <p:pic>
        <p:nvPicPr>
          <p:cNvPr id="2" name="Picture 1" descr="A screenshot of a video game&#10;&#10;Description automatically generated with medium confidence">
            <a:extLst>
              <a:ext uri="{FF2B5EF4-FFF2-40B4-BE49-F238E27FC236}">
                <a16:creationId xmlns:a16="http://schemas.microsoft.com/office/drawing/2014/main" id="{A4C7C5A8-6B70-F197-7D56-6C1767594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651" y="2787571"/>
            <a:ext cx="2523443" cy="3562508"/>
          </a:xfrm>
          <a:prstGeom prst="rect">
            <a:avLst/>
          </a:prstGeom>
        </p:spPr>
      </p:pic>
      <p:pic>
        <p:nvPicPr>
          <p:cNvPr id="5" name="Picture 4" descr="Diagram&#10;&#10;Description automatically generated">
            <a:extLst>
              <a:ext uri="{FF2B5EF4-FFF2-40B4-BE49-F238E27FC236}">
                <a16:creationId xmlns:a16="http://schemas.microsoft.com/office/drawing/2014/main" id="{70DF3E50-52E1-D81E-4194-24D1CD6E3572}"/>
              </a:ext>
            </a:extLst>
          </p:cNvPr>
          <p:cNvPicPr/>
          <p:nvPr/>
        </p:nvPicPr>
        <p:blipFill rotWithShape="1">
          <a:blip r:embed="rId4" cstate="print">
            <a:extLst>
              <a:ext uri="{28A0092B-C50C-407E-A947-70E740481C1C}">
                <a14:useLocalDpi xmlns:a14="http://schemas.microsoft.com/office/drawing/2010/main" val="0"/>
              </a:ext>
            </a:extLst>
          </a:blip>
          <a:srcRect l="9936" t="30277" r="68269" b="49399"/>
          <a:stretch/>
        </p:blipFill>
        <p:spPr bwMode="auto">
          <a:xfrm>
            <a:off x="1297571" y="2787572"/>
            <a:ext cx="3655429" cy="2364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49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118005" y="109404"/>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Agricultural economics renaissance </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304800" y="1050396"/>
            <a:ext cx="8721195" cy="2438400"/>
          </a:xfrm>
          <a:prstGeom prst="rect">
            <a:avLst/>
          </a:prstGeom>
          <a:noFill/>
          <a:ln w="9525">
            <a:noFill/>
            <a:miter lim="800000"/>
            <a:headEnd/>
            <a:tailEnd/>
          </a:ln>
        </p:spPr>
        <p:txBody>
          <a:bodyPr lIns="91429" tIns="45714" rIns="91429" bIns="45714"/>
          <a:lstStyle/>
          <a:p>
            <a:r>
              <a:rPr lang="en-US" sz="2400" dirty="0">
                <a:latin typeface="Calibri" pitchFamily="34" charset="0"/>
              </a:rPr>
              <a:t>Agricultural economics has always been among the most empirical subfields of economics. ICT advances fueled progress in data methods and uses. Many described in volumes 5 (2021) and 6 (2022) of the </a:t>
            </a:r>
            <a:r>
              <a:rPr lang="en-US" sz="2400" i="1" dirty="0">
                <a:latin typeface="Calibri" pitchFamily="34" charset="0"/>
              </a:rPr>
              <a:t>Handbook of Agricultural Economics</a:t>
            </a:r>
            <a:r>
              <a:rPr lang="en-US" sz="2400" dirty="0">
                <a:latin typeface="Calibri" pitchFamily="34" charset="0"/>
              </a:rPr>
              <a:t>. It’s an exciting time in ag econ, with improved toolkits and heightened policy relevance.</a:t>
            </a:r>
          </a:p>
          <a:p>
            <a:pPr>
              <a:buFont typeface="Arial" charset="0"/>
              <a:buNone/>
            </a:pPr>
            <a:endParaRPr lang="en-US" sz="2400" dirty="0">
              <a:latin typeface="Calibri" pitchFamily="34" charset="0"/>
            </a:endParaRPr>
          </a:p>
          <a:p>
            <a:pPr>
              <a:buFont typeface="Arial" charset="0"/>
              <a:buNone/>
            </a:pPr>
            <a:endParaRPr lang="en-US" sz="2400" dirty="0">
              <a:latin typeface="Calibri" pitchFamily="34" charset="0"/>
            </a:endParaRPr>
          </a:p>
        </p:txBody>
      </p:sp>
      <p:pic>
        <p:nvPicPr>
          <p:cNvPr id="1026" name="Picture 2" descr="Handbook of Agricultural Economics">
            <a:extLst>
              <a:ext uri="{FF2B5EF4-FFF2-40B4-BE49-F238E27FC236}">
                <a16:creationId xmlns:a16="http://schemas.microsoft.com/office/drawing/2014/main" id="{BA291324-1BD7-186C-6475-EDCF3D63B0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667" t="1254"/>
          <a:stretch/>
        </p:blipFill>
        <p:spPr bwMode="auto">
          <a:xfrm>
            <a:off x="1143000" y="3200400"/>
            <a:ext cx="3164819" cy="3407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book of Agricultural Economics">
            <a:extLst>
              <a:ext uri="{FF2B5EF4-FFF2-40B4-BE49-F238E27FC236}">
                <a16:creationId xmlns:a16="http://schemas.microsoft.com/office/drawing/2014/main" id="{CFF20698-9109-A4A8-ACB1-34373BBC0FF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500" t="1427"/>
          <a:stretch/>
        </p:blipFill>
        <p:spPr bwMode="auto">
          <a:xfrm>
            <a:off x="5348471" y="3200401"/>
            <a:ext cx="3109729" cy="340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2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118005" y="40848"/>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Agricultural economics renaissance </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475408" y="1050396"/>
            <a:ext cx="8550587" cy="876892"/>
          </a:xfrm>
          <a:prstGeom prst="rect">
            <a:avLst/>
          </a:prstGeom>
          <a:noFill/>
          <a:ln w="9525">
            <a:noFill/>
            <a:miter lim="800000"/>
            <a:headEnd/>
            <a:tailEnd/>
          </a:ln>
        </p:spPr>
        <p:txBody>
          <a:bodyPr lIns="91429" tIns="45714" rIns="91429" bIns="45714"/>
          <a:lstStyle/>
          <a:p>
            <a:r>
              <a:rPr lang="en-US" sz="2400" dirty="0">
                <a:latin typeface="Calibri" pitchFamily="34" charset="0"/>
              </a:rPr>
              <a:t>Significant advances have occurred in household, intra-household, neurophysiological and social networks data collection using a wide variety of methods, and in designing/implementing experiments to understand the causal effects of policies and programs.  </a:t>
            </a:r>
          </a:p>
        </p:txBody>
      </p:sp>
      <p:pic>
        <p:nvPicPr>
          <p:cNvPr id="8" name="Picture 7">
            <a:extLst>
              <a:ext uri="{FF2B5EF4-FFF2-40B4-BE49-F238E27FC236}">
                <a16:creationId xmlns:a16="http://schemas.microsoft.com/office/drawing/2014/main" id="{15A6F0D0-25FC-AD39-509F-90702B806741}"/>
              </a:ext>
            </a:extLst>
          </p:cNvPr>
          <p:cNvPicPr>
            <a:picLocks noChangeAspect="1"/>
          </p:cNvPicPr>
          <p:nvPr/>
        </p:nvPicPr>
        <p:blipFill>
          <a:blip r:embed="rId3"/>
          <a:stretch>
            <a:fillRect/>
          </a:stretch>
        </p:blipFill>
        <p:spPr>
          <a:xfrm>
            <a:off x="577692" y="4115274"/>
            <a:ext cx="3590325" cy="986717"/>
          </a:xfrm>
          <a:prstGeom prst="rect">
            <a:avLst/>
          </a:prstGeom>
        </p:spPr>
      </p:pic>
      <p:pic>
        <p:nvPicPr>
          <p:cNvPr id="10" name="Picture 9">
            <a:extLst>
              <a:ext uri="{FF2B5EF4-FFF2-40B4-BE49-F238E27FC236}">
                <a16:creationId xmlns:a16="http://schemas.microsoft.com/office/drawing/2014/main" id="{53DF074A-E2FC-D2D0-545B-CDBB41BDDC87}"/>
              </a:ext>
            </a:extLst>
          </p:cNvPr>
          <p:cNvPicPr>
            <a:picLocks noChangeAspect="1"/>
          </p:cNvPicPr>
          <p:nvPr/>
        </p:nvPicPr>
        <p:blipFill>
          <a:blip r:embed="rId4"/>
          <a:stretch>
            <a:fillRect/>
          </a:stretch>
        </p:blipFill>
        <p:spPr>
          <a:xfrm>
            <a:off x="5048430" y="2750715"/>
            <a:ext cx="3579061" cy="1339532"/>
          </a:xfrm>
          <a:prstGeom prst="rect">
            <a:avLst/>
          </a:prstGeom>
        </p:spPr>
      </p:pic>
      <p:pic>
        <p:nvPicPr>
          <p:cNvPr id="14" name="Picture 13">
            <a:extLst>
              <a:ext uri="{FF2B5EF4-FFF2-40B4-BE49-F238E27FC236}">
                <a16:creationId xmlns:a16="http://schemas.microsoft.com/office/drawing/2014/main" id="{97764C2F-7EDE-EED7-8CF6-E6F36EF5B2B3}"/>
              </a:ext>
            </a:extLst>
          </p:cNvPr>
          <p:cNvPicPr>
            <a:picLocks noChangeAspect="1"/>
          </p:cNvPicPr>
          <p:nvPr/>
        </p:nvPicPr>
        <p:blipFill>
          <a:blip r:embed="rId5"/>
          <a:stretch>
            <a:fillRect/>
          </a:stretch>
        </p:blipFill>
        <p:spPr>
          <a:xfrm>
            <a:off x="5103103" y="4156463"/>
            <a:ext cx="3482055" cy="986718"/>
          </a:xfrm>
          <a:prstGeom prst="rect">
            <a:avLst/>
          </a:prstGeom>
        </p:spPr>
      </p:pic>
      <p:pic>
        <p:nvPicPr>
          <p:cNvPr id="20" name="Picture 19">
            <a:extLst>
              <a:ext uri="{FF2B5EF4-FFF2-40B4-BE49-F238E27FC236}">
                <a16:creationId xmlns:a16="http://schemas.microsoft.com/office/drawing/2014/main" id="{CC47AE6C-F064-390D-4564-867B7D0766F2}"/>
              </a:ext>
            </a:extLst>
          </p:cNvPr>
          <p:cNvPicPr>
            <a:picLocks noChangeAspect="1"/>
          </p:cNvPicPr>
          <p:nvPr/>
        </p:nvPicPr>
        <p:blipFill>
          <a:blip r:embed="rId6"/>
          <a:stretch>
            <a:fillRect/>
          </a:stretch>
        </p:blipFill>
        <p:spPr>
          <a:xfrm>
            <a:off x="551961" y="2679326"/>
            <a:ext cx="3627398" cy="1393192"/>
          </a:xfrm>
          <a:prstGeom prst="rect">
            <a:avLst/>
          </a:prstGeom>
        </p:spPr>
      </p:pic>
      <p:pic>
        <p:nvPicPr>
          <p:cNvPr id="22" name="Picture 21">
            <a:extLst>
              <a:ext uri="{FF2B5EF4-FFF2-40B4-BE49-F238E27FC236}">
                <a16:creationId xmlns:a16="http://schemas.microsoft.com/office/drawing/2014/main" id="{EF2C2539-A6DB-F967-224F-FE0DB59AA7EF}"/>
              </a:ext>
            </a:extLst>
          </p:cNvPr>
          <p:cNvPicPr>
            <a:picLocks noChangeAspect="1"/>
          </p:cNvPicPr>
          <p:nvPr/>
        </p:nvPicPr>
        <p:blipFill>
          <a:blip r:embed="rId7"/>
          <a:stretch>
            <a:fillRect/>
          </a:stretch>
        </p:blipFill>
        <p:spPr>
          <a:xfrm>
            <a:off x="4983160" y="5209397"/>
            <a:ext cx="3627398" cy="1367571"/>
          </a:xfrm>
          <a:prstGeom prst="rect">
            <a:avLst/>
          </a:prstGeom>
        </p:spPr>
      </p:pic>
      <p:pic>
        <p:nvPicPr>
          <p:cNvPr id="24" name="Picture 23">
            <a:extLst>
              <a:ext uri="{FF2B5EF4-FFF2-40B4-BE49-F238E27FC236}">
                <a16:creationId xmlns:a16="http://schemas.microsoft.com/office/drawing/2014/main" id="{161518B9-A608-C12E-71F2-3614F6991A38}"/>
              </a:ext>
            </a:extLst>
          </p:cNvPr>
          <p:cNvPicPr>
            <a:picLocks noChangeAspect="1"/>
          </p:cNvPicPr>
          <p:nvPr/>
        </p:nvPicPr>
        <p:blipFill>
          <a:blip r:embed="rId8"/>
          <a:stretch>
            <a:fillRect/>
          </a:stretch>
        </p:blipFill>
        <p:spPr>
          <a:xfrm>
            <a:off x="643287" y="5195229"/>
            <a:ext cx="3536072" cy="1358117"/>
          </a:xfrm>
          <a:prstGeom prst="rect">
            <a:avLst/>
          </a:prstGeom>
        </p:spPr>
      </p:pic>
    </p:spTree>
    <p:extLst>
      <p:ext uri="{BB962C8B-B14F-4D97-AF65-F5344CB8AC3E}">
        <p14:creationId xmlns:p14="http://schemas.microsoft.com/office/powerpoint/2010/main" val="427944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118005" y="109404"/>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Agricultural economics renaissance </a:t>
            </a:r>
            <a:endParaRPr lang="en-US" sz="2800" b="1" i="1" dirty="0">
              <a:solidFill>
                <a:schemeClr val="bg1"/>
              </a:solidFill>
              <a:latin typeface="Calibri" pitchFamily="34" charset="0"/>
            </a:endParaRPr>
          </a:p>
        </p:txBody>
      </p:sp>
      <p:pic>
        <p:nvPicPr>
          <p:cNvPr id="4" name="Picture 3">
            <a:extLst>
              <a:ext uri="{FF2B5EF4-FFF2-40B4-BE49-F238E27FC236}">
                <a16:creationId xmlns:a16="http://schemas.microsoft.com/office/drawing/2014/main" id="{F0C6AA2D-C101-2C1A-A1EC-4CE956060514}"/>
              </a:ext>
            </a:extLst>
          </p:cNvPr>
          <p:cNvPicPr>
            <a:picLocks noChangeAspect="1"/>
          </p:cNvPicPr>
          <p:nvPr/>
        </p:nvPicPr>
        <p:blipFill>
          <a:blip r:embed="rId3"/>
          <a:stretch>
            <a:fillRect/>
          </a:stretch>
        </p:blipFill>
        <p:spPr>
          <a:xfrm>
            <a:off x="4663276" y="3655622"/>
            <a:ext cx="3455620" cy="998290"/>
          </a:xfrm>
          <a:prstGeom prst="rect">
            <a:avLst/>
          </a:prstGeom>
        </p:spPr>
      </p:pic>
      <p:sp>
        <p:nvSpPr>
          <p:cNvPr id="5" name="Rectangle 3">
            <a:extLst>
              <a:ext uri="{FF2B5EF4-FFF2-40B4-BE49-F238E27FC236}">
                <a16:creationId xmlns:a16="http://schemas.microsoft.com/office/drawing/2014/main" id="{B6C43BD3-24A8-46E5-28AD-207757E2FFC5}"/>
              </a:ext>
            </a:extLst>
          </p:cNvPr>
          <p:cNvSpPr>
            <a:spLocks noChangeArrowheads="1"/>
          </p:cNvSpPr>
          <p:nvPr/>
        </p:nvSpPr>
        <p:spPr bwMode="auto">
          <a:xfrm>
            <a:off x="245533" y="1096198"/>
            <a:ext cx="8550587" cy="2438400"/>
          </a:xfrm>
          <a:prstGeom prst="rect">
            <a:avLst/>
          </a:prstGeom>
          <a:noFill/>
          <a:ln w="9525">
            <a:noFill/>
            <a:miter lim="800000"/>
            <a:headEnd/>
            <a:tailEnd/>
          </a:ln>
        </p:spPr>
        <p:txBody>
          <a:bodyPr lIns="91429" tIns="45714" rIns="91429" bIns="45714"/>
          <a:lstStyle/>
          <a:p>
            <a:r>
              <a:rPr lang="en-US" sz="2400" dirty="0">
                <a:latin typeface="Calibri" pitchFamily="34" charset="0"/>
              </a:rPr>
              <a:t>Similar advances have occurred in using climate data and modern data science methods (e.g., machine learning) to analyze large, complex data sets. Such data now underpin early warning systems, agricultural index insurance, land use monitoring (and some PES systems), and many program/policy M&amp;E efforts. </a:t>
            </a:r>
          </a:p>
          <a:p>
            <a:pPr>
              <a:buFont typeface="Arial" charset="0"/>
              <a:buNone/>
            </a:pPr>
            <a:endParaRPr lang="en-US" sz="2400" dirty="0">
              <a:latin typeface="Calibri" pitchFamily="34" charset="0"/>
            </a:endParaRPr>
          </a:p>
        </p:txBody>
      </p:sp>
      <p:pic>
        <p:nvPicPr>
          <p:cNvPr id="16" name="Picture 15">
            <a:extLst>
              <a:ext uri="{FF2B5EF4-FFF2-40B4-BE49-F238E27FC236}">
                <a16:creationId xmlns:a16="http://schemas.microsoft.com/office/drawing/2014/main" id="{FE49EE11-D412-D865-57F4-75BAE561DE83}"/>
              </a:ext>
            </a:extLst>
          </p:cNvPr>
          <p:cNvPicPr>
            <a:picLocks noChangeAspect="1"/>
          </p:cNvPicPr>
          <p:nvPr/>
        </p:nvPicPr>
        <p:blipFill>
          <a:blip r:embed="rId4"/>
          <a:stretch>
            <a:fillRect/>
          </a:stretch>
        </p:blipFill>
        <p:spPr>
          <a:xfrm>
            <a:off x="347880" y="3663729"/>
            <a:ext cx="3149599" cy="1213071"/>
          </a:xfrm>
          <a:prstGeom prst="rect">
            <a:avLst/>
          </a:prstGeom>
        </p:spPr>
      </p:pic>
    </p:spTree>
    <p:extLst>
      <p:ext uri="{BB962C8B-B14F-4D97-AF65-F5344CB8AC3E}">
        <p14:creationId xmlns:p14="http://schemas.microsoft.com/office/powerpoint/2010/main" val="377966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118005" y="109404"/>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5" name="Rectangle 3">
            <a:extLst>
              <a:ext uri="{FF2B5EF4-FFF2-40B4-BE49-F238E27FC236}">
                <a16:creationId xmlns:a16="http://schemas.microsoft.com/office/drawing/2014/main" id="{B6C43BD3-24A8-46E5-28AD-207757E2FFC5}"/>
              </a:ext>
            </a:extLst>
          </p:cNvPr>
          <p:cNvSpPr>
            <a:spLocks noChangeArrowheads="1"/>
          </p:cNvSpPr>
          <p:nvPr/>
        </p:nvSpPr>
        <p:spPr bwMode="auto">
          <a:xfrm>
            <a:off x="228600" y="1010128"/>
            <a:ext cx="8550587" cy="2438400"/>
          </a:xfrm>
          <a:prstGeom prst="rect">
            <a:avLst/>
          </a:prstGeom>
          <a:noFill/>
          <a:ln w="9525">
            <a:noFill/>
            <a:miter lim="800000"/>
            <a:headEnd/>
            <a:tailEnd/>
          </a:ln>
        </p:spPr>
        <p:txBody>
          <a:bodyPr lIns="91429" tIns="45714" rIns="91429" bIns="45714"/>
          <a:lstStyle/>
          <a:p>
            <a:r>
              <a:rPr lang="en-US" sz="2400" dirty="0">
                <a:latin typeface="Calibri" pitchFamily="34" charset="0"/>
              </a:rPr>
              <a:t>But all data contain error. Economists still struggle with managing/ interpreting measurement error. Is it misreporting (i.e., noise that biases estimates) or is it misperceptions (i.e., reflects human errors in judgement)? The nature of (NC)ME has significant implications for how people learn, how we communicate info, and policy. </a:t>
            </a:r>
          </a:p>
          <a:p>
            <a:pPr>
              <a:buFont typeface="Arial" charset="0"/>
              <a:buNone/>
            </a:pPr>
            <a:endParaRPr lang="en-US" sz="2400" dirty="0">
              <a:latin typeface="Calibri" pitchFamily="34" charset="0"/>
            </a:endParaRPr>
          </a:p>
        </p:txBody>
      </p:sp>
      <p:pic>
        <p:nvPicPr>
          <p:cNvPr id="18" name="Picture 17">
            <a:extLst>
              <a:ext uri="{FF2B5EF4-FFF2-40B4-BE49-F238E27FC236}">
                <a16:creationId xmlns:a16="http://schemas.microsoft.com/office/drawing/2014/main" id="{50464E17-7645-AC08-8CFF-20265DA5382A}"/>
              </a:ext>
            </a:extLst>
          </p:cNvPr>
          <p:cNvPicPr>
            <a:picLocks noChangeAspect="1"/>
          </p:cNvPicPr>
          <p:nvPr/>
        </p:nvPicPr>
        <p:blipFill>
          <a:blip r:embed="rId3"/>
          <a:stretch>
            <a:fillRect/>
          </a:stretch>
        </p:blipFill>
        <p:spPr>
          <a:xfrm>
            <a:off x="1655189" y="3225189"/>
            <a:ext cx="5816160" cy="532240"/>
          </a:xfrm>
          <a:prstGeom prst="rect">
            <a:avLst/>
          </a:prstGeom>
        </p:spPr>
      </p:pic>
      <p:sp>
        <p:nvSpPr>
          <p:cNvPr id="8" name="TextBox 10">
            <a:extLst>
              <a:ext uri="{FF2B5EF4-FFF2-40B4-BE49-F238E27FC236}">
                <a16:creationId xmlns:a16="http://schemas.microsoft.com/office/drawing/2014/main" id="{E2C36802-1066-E09D-93B3-DB11A708D27E}"/>
              </a:ext>
            </a:extLst>
          </p:cNvPr>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But how to understand measurement error?</a:t>
            </a:r>
            <a:endParaRPr lang="en-US" sz="2800" b="1" i="1" dirty="0">
              <a:solidFill>
                <a:schemeClr val="bg1"/>
              </a:solidFill>
              <a:latin typeface="Calibri" pitchFamily="34" charset="0"/>
            </a:endParaRPr>
          </a:p>
        </p:txBody>
      </p:sp>
      <p:sp>
        <p:nvSpPr>
          <p:cNvPr id="14" name="Rectangle 3">
            <a:extLst>
              <a:ext uri="{FF2B5EF4-FFF2-40B4-BE49-F238E27FC236}">
                <a16:creationId xmlns:a16="http://schemas.microsoft.com/office/drawing/2014/main" id="{D804420B-C767-FBEA-0BBA-140AF509C0F5}"/>
              </a:ext>
            </a:extLst>
          </p:cNvPr>
          <p:cNvSpPr>
            <a:spLocks noChangeArrowheads="1"/>
          </p:cNvSpPr>
          <p:nvPr/>
        </p:nvSpPr>
        <p:spPr bwMode="auto">
          <a:xfrm>
            <a:off x="252221" y="4054620"/>
            <a:ext cx="4692719" cy="2438400"/>
          </a:xfrm>
          <a:prstGeom prst="rect">
            <a:avLst/>
          </a:prstGeom>
          <a:noFill/>
          <a:ln w="9525">
            <a:noFill/>
            <a:miter lim="800000"/>
            <a:headEnd/>
            <a:tailEnd/>
          </a:ln>
        </p:spPr>
        <p:txBody>
          <a:bodyPr lIns="91429" tIns="45714" rIns="91429" bIns="45714"/>
          <a:lstStyle/>
          <a:p>
            <a:r>
              <a:rPr lang="en-US" sz="2400" b="1" u="sng" dirty="0">
                <a:latin typeface="Calibri" pitchFamily="34" charset="0"/>
              </a:rPr>
              <a:t>Example:</a:t>
            </a:r>
            <a:r>
              <a:rPr lang="en-US" sz="2400" dirty="0">
                <a:latin typeface="Calibri" pitchFamily="34" charset="0"/>
              </a:rPr>
              <a:t> experiment in Malawi</a:t>
            </a:r>
          </a:p>
          <a:p>
            <a:r>
              <a:rPr lang="en-US" sz="2400" dirty="0">
                <a:latin typeface="Calibri" pitchFamily="34" charset="0"/>
              </a:rPr>
              <a:t>- 3% farmers accurately report plot size; only 13% post-info treatment. </a:t>
            </a:r>
          </a:p>
          <a:p>
            <a:r>
              <a:rPr lang="en-US" sz="2400" dirty="0">
                <a:latin typeface="Calibri" pitchFamily="34" charset="0"/>
              </a:rPr>
              <a:t>- plurality (37%) don’t change incorrect beliefs.</a:t>
            </a:r>
          </a:p>
          <a:p>
            <a:r>
              <a:rPr lang="en-US" sz="2400" dirty="0">
                <a:latin typeface="Calibri" pitchFamily="34" charset="0"/>
              </a:rPr>
              <a:t>- ME larger post-treatment for 23%!</a:t>
            </a:r>
          </a:p>
          <a:p>
            <a:r>
              <a:rPr lang="en-US" sz="1400" dirty="0">
                <a:latin typeface="Calibri" pitchFamily="34" charset="0"/>
              </a:rPr>
              <a:t>(Abay et al. in review)</a:t>
            </a:r>
          </a:p>
          <a:p>
            <a:pPr>
              <a:buFont typeface="Arial" charset="0"/>
              <a:buNone/>
            </a:pPr>
            <a:endParaRPr lang="en-US" sz="2400" dirty="0">
              <a:latin typeface="Calibri" pitchFamily="34" charset="0"/>
            </a:endParaRPr>
          </a:p>
        </p:txBody>
      </p:sp>
      <p:pic>
        <p:nvPicPr>
          <p:cNvPr id="15" name="Picture 14">
            <a:extLst>
              <a:ext uri="{FF2B5EF4-FFF2-40B4-BE49-F238E27FC236}">
                <a16:creationId xmlns:a16="http://schemas.microsoft.com/office/drawing/2014/main" id="{30BDB99F-1B64-6184-E7FA-31F9A42DAD22}"/>
              </a:ext>
            </a:extLst>
          </p:cNvPr>
          <p:cNvPicPr>
            <a:picLocks noChangeAspect="1"/>
          </p:cNvPicPr>
          <p:nvPr/>
        </p:nvPicPr>
        <p:blipFill>
          <a:blip r:embed="rId4"/>
          <a:stretch>
            <a:fillRect/>
          </a:stretch>
        </p:blipFill>
        <p:spPr>
          <a:xfrm>
            <a:off x="5296794" y="3992002"/>
            <a:ext cx="3292876" cy="2637398"/>
          </a:xfrm>
          <a:prstGeom prst="rect">
            <a:avLst/>
          </a:prstGeom>
        </p:spPr>
      </p:pic>
      <p:sp>
        <p:nvSpPr>
          <p:cNvPr id="16" name="TextBox 15">
            <a:extLst>
              <a:ext uri="{FF2B5EF4-FFF2-40B4-BE49-F238E27FC236}">
                <a16:creationId xmlns:a16="http://schemas.microsoft.com/office/drawing/2014/main" id="{0BFA991F-F3A0-EDBC-9B72-F8F191569005}"/>
              </a:ext>
            </a:extLst>
          </p:cNvPr>
          <p:cNvSpPr txBox="1"/>
          <p:nvPr/>
        </p:nvSpPr>
        <p:spPr>
          <a:xfrm rot="19969536">
            <a:off x="5450442" y="5146492"/>
            <a:ext cx="3094030" cy="93485"/>
          </a:xfrm>
          <a:prstGeom prst="rect">
            <a:avLst/>
          </a:prstGeom>
          <a:noFill/>
          <a:ln w="28575">
            <a:solidFill>
              <a:srgbClr val="00B05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5DAAD581-1641-462F-011F-14399BC93259}"/>
              </a:ext>
            </a:extLst>
          </p:cNvPr>
          <p:cNvSpPr txBox="1"/>
          <p:nvPr/>
        </p:nvSpPr>
        <p:spPr>
          <a:xfrm rot="18882872">
            <a:off x="5572279" y="4954505"/>
            <a:ext cx="1805953" cy="174249"/>
          </a:xfrm>
          <a:prstGeom prst="rect">
            <a:avLst/>
          </a:prstGeom>
          <a:noFill/>
          <a:ln w="28575">
            <a:solidFill>
              <a:srgbClr val="00B05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946E1021-47A0-95FC-1BFE-DD8E4C79C1A3}"/>
              </a:ext>
            </a:extLst>
          </p:cNvPr>
          <p:cNvSpPr txBox="1"/>
          <p:nvPr/>
        </p:nvSpPr>
        <p:spPr>
          <a:xfrm rot="20725060">
            <a:off x="6304538" y="5364550"/>
            <a:ext cx="2093385" cy="181390"/>
          </a:xfrm>
          <a:prstGeom prst="rect">
            <a:avLst/>
          </a:prstGeom>
          <a:noFill/>
          <a:ln w="28575">
            <a:solidFill>
              <a:srgbClr val="00B050"/>
            </a:solidFill>
          </a:ln>
        </p:spPr>
        <p:txBody>
          <a:bodyPr wrap="square" rtlCol="0">
            <a:spAutoFit/>
          </a:bodyPr>
          <a:lstStyle/>
          <a:p>
            <a:endParaRPr lang="en-US" dirty="0"/>
          </a:p>
        </p:txBody>
      </p:sp>
    </p:spTree>
    <p:extLst>
      <p:ext uri="{BB962C8B-B14F-4D97-AF65-F5344CB8AC3E}">
        <p14:creationId xmlns:p14="http://schemas.microsoft.com/office/powerpoint/2010/main" val="48134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8960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Key data gaps - 1</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198169" y="867437"/>
            <a:ext cx="8709562" cy="929613"/>
          </a:xfrm>
          <a:prstGeom prst="rect">
            <a:avLst/>
          </a:prstGeom>
          <a:noFill/>
          <a:ln w="9525">
            <a:noFill/>
            <a:miter lim="800000"/>
            <a:headEnd/>
            <a:tailEnd/>
          </a:ln>
        </p:spPr>
        <p:txBody>
          <a:bodyPr lIns="91429" tIns="45714" rIns="91429" bIns="45714"/>
          <a:lstStyle/>
          <a:p>
            <a:pPr eaLnBrk="1" hangingPunct="1"/>
            <a:r>
              <a:rPr lang="en-US" sz="2400" dirty="0">
                <a:latin typeface="+mn-lt"/>
              </a:rPr>
              <a:t>Pressing AFS issues demand data collection innovations to fill gaps.</a:t>
            </a:r>
          </a:p>
          <a:p>
            <a:pPr eaLnBrk="1" hangingPunct="1"/>
            <a:r>
              <a:rPr lang="en-US" sz="2400" dirty="0">
                <a:latin typeface="+mn-lt"/>
              </a:rPr>
              <a:t> </a:t>
            </a:r>
          </a:p>
          <a:p>
            <a:pPr eaLnBrk="1" hangingPunct="1"/>
            <a:r>
              <a:rPr lang="en-US" sz="2400" dirty="0">
                <a:latin typeface="+mn-lt"/>
              </a:rPr>
              <a:t>One key gap concerns the ag value chain b/c post-farmgate accounts for &gt;70% of value add in consumer food expenditures (&amp; growing).  </a:t>
            </a:r>
          </a:p>
        </p:txBody>
      </p:sp>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a:extLst>
              <a:ext uri="{FF2B5EF4-FFF2-40B4-BE49-F238E27FC236}">
                <a16:creationId xmlns:a16="http://schemas.microsoft.com/office/drawing/2014/main" id="{9D6B9BAF-B186-E6D0-6BBB-26738A355930}"/>
              </a:ext>
            </a:extLst>
          </p:cNvPr>
          <p:cNvPicPr>
            <a:picLocks noChangeAspect="1"/>
          </p:cNvPicPr>
          <p:nvPr/>
        </p:nvPicPr>
        <p:blipFill>
          <a:blip r:embed="rId3"/>
          <a:stretch>
            <a:fillRect/>
          </a:stretch>
        </p:blipFill>
        <p:spPr>
          <a:xfrm>
            <a:off x="5029199" y="5166014"/>
            <a:ext cx="3667217" cy="1376275"/>
          </a:xfrm>
          <a:prstGeom prst="rect">
            <a:avLst/>
          </a:prstGeom>
        </p:spPr>
      </p:pic>
      <p:pic>
        <p:nvPicPr>
          <p:cNvPr id="10" name="Picture 9">
            <a:extLst>
              <a:ext uri="{FF2B5EF4-FFF2-40B4-BE49-F238E27FC236}">
                <a16:creationId xmlns:a16="http://schemas.microsoft.com/office/drawing/2014/main" id="{F3FADC18-16F9-6AAA-0F7C-618E8C116F60}"/>
              </a:ext>
            </a:extLst>
          </p:cNvPr>
          <p:cNvPicPr>
            <a:picLocks noChangeAspect="1"/>
          </p:cNvPicPr>
          <p:nvPr/>
        </p:nvPicPr>
        <p:blipFill>
          <a:blip r:embed="rId4"/>
          <a:stretch>
            <a:fillRect/>
          </a:stretch>
        </p:blipFill>
        <p:spPr>
          <a:xfrm>
            <a:off x="5029198" y="3916841"/>
            <a:ext cx="3726283" cy="1035078"/>
          </a:xfrm>
          <a:prstGeom prst="rect">
            <a:avLst/>
          </a:prstGeom>
        </p:spPr>
      </p:pic>
      <p:grpSp>
        <p:nvGrpSpPr>
          <p:cNvPr id="14" name="Group 13">
            <a:extLst>
              <a:ext uri="{FF2B5EF4-FFF2-40B4-BE49-F238E27FC236}">
                <a16:creationId xmlns:a16="http://schemas.microsoft.com/office/drawing/2014/main" id="{18DE8558-BD81-9D63-5FAA-30418F788DDF}"/>
              </a:ext>
            </a:extLst>
          </p:cNvPr>
          <p:cNvGrpSpPr/>
          <p:nvPr/>
        </p:nvGrpSpPr>
        <p:grpSpPr>
          <a:xfrm>
            <a:off x="946486" y="2539214"/>
            <a:ext cx="3200400" cy="2947187"/>
            <a:chOff x="389652" y="2838346"/>
            <a:chExt cx="3467100" cy="3715851"/>
          </a:xfrm>
        </p:grpSpPr>
        <p:pic>
          <p:nvPicPr>
            <p:cNvPr id="12" name="Picture 11">
              <a:extLst>
                <a:ext uri="{FF2B5EF4-FFF2-40B4-BE49-F238E27FC236}">
                  <a16:creationId xmlns:a16="http://schemas.microsoft.com/office/drawing/2014/main" id="{BCF08A1C-F489-58FD-E1A6-5354AD6F961F}"/>
                </a:ext>
              </a:extLst>
            </p:cNvPr>
            <p:cNvPicPr>
              <a:picLocks noChangeAspect="1"/>
            </p:cNvPicPr>
            <p:nvPr/>
          </p:nvPicPr>
          <p:blipFill>
            <a:blip r:embed="rId5"/>
            <a:stretch>
              <a:fillRect/>
            </a:stretch>
          </p:blipFill>
          <p:spPr>
            <a:xfrm>
              <a:off x="398119" y="2838346"/>
              <a:ext cx="3266049" cy="3577352"/>
            </a:xfrm>
            <a:prstGeom prst="rect">
              <a:avLst/>
            </a:prstGeom>
          </p:spPr>
        </p:pic>
        <p:sp>
          <p:nvSpPr>
            <p:cNvPr id="13" name="TextBox 12">
              <a:extLst>
                <a:ext uri="{FF2B5EF4-FFF2-40B4-BE49-F238E27FC236}">
                  <a16:creationId xmlns:a16="http://schemas.microsoft.com/office/drawing/2014/main" id="{1E1B0B23-17E5-D4DF-036F-3E94DDE375B1}"/>
                </a:ext>
              </a:extLst>
            </p:cNvPr>
            <p:cNvSpPr txBox="1"/>
            <p:nvPr/>
          </p:nvSpPr>
          <p:spPr>
            <a:xfrm>
              <a:off x="389652" y="6277198"/>
              <a:ext cx="3467100" cy="276999"/>
            </a:xfrm>
            <a:prstGeom prst="rect">
              <a:avLst/>
            </a:prstGeom>
            <a:noFill/>
          </p:spPr>
          <p:txBody>
            <a:bodyPr wrap="square" rtlCol="0">
              <a:spAutoFit/>
            </a:bodyPr>
            <a:lstStyle/>
            <a:p>
              <a:r>
                <a:rPr lang="en-US" sz="1200" dirty="0">
                  <a:latin typeface="Georgia" pitchFamily="18" charset="0"/>
                </a:rPr>
                <a:t>Source: Yi et al. (</a:t>
              </a:r>
              <a:r>
                <a:rPr lang="en-US" sz="1200" i="1" dirty="0">
                  <a:latin typeface="Georgia" pitchFamily="18" charset="0"/>
                </a:rPr>
                <a:t>Nature Food </a:t>
              </a:r>
              <a:r>
                <a:rPr lang="en-US" sz="1200" dirty="0">
                  <a:latin typeface="Georgia" pitchFamily="18" charset="0"/>
                </a:rPr>
                <a:t>2021)</a:t>
              </a:r>
            </a:p>
          </p:txBody>
        </p:sp>
      </p:grpSp>
      <p:grpSp>
        <p:nvGrpSpPr>
          <p:cNvPr id="21" name="Group 20">
            <a:extLst>
              <a:ext uri="{FF2B5EF4-FFF2-40B4-BE49-F238E27FC236}">
                <a16:creationId xmlns:a16="http://schemas.microsoft.com/office/drawing/2014/main" id="{C31540B7-42FA-5E52-2F1B-3FF6738E217D}"/>
              </a:ext>
            </a:extLst>
          </p:cNvPr>
          <p:cNvGrpSpPr/>
          <p:nvPr/>
        </p:nvGrpSpPr>
        <p:grpSpPr>
          <a:xfrm>
            <a:off x="4974765" y="2467076"/>
            <a:ext cx="3780716" cy="1244278"/>
            <a:chOff x="4571481" y="2169546"/>
            <a:chExt cx="3721651" cy="1191796"/>
          </a:xfrm>
        </p:grpSpPr>
        <p:pic>
          <p:nvPicPr>
            <p:cNvPr id="18" name="Picture 17">
              <a:extLst>
                <a:ext uri="{FF2B5EF4-FFF2-40B4-BE49-F238E27FC236}">
                  <a16:creationId xmlns:a16="http://schemas.microsoft.com/office/drawing/2014/main" id="{D7DE23B0-3D8B-1BEF-A80D-ECA3FCEA936F}"/>
                </a:ext>
              </a:extLst>
            </p:cNvPr>
            <p:cNvPicPr>
              <a:picLocks noChangeAspect="1"/>
            </p:cNvPicPr>
            <p:nvPr/>
          </p:nvPicPr>
          <p:blipFill>
            <a:blip r:embed="rId6"/>
            <a:stretch>
              <a:fillRect/>
            </a:stretch>
          </p:blipFill>
          <p:spPr>
            <a:xfrm>
              <a:off x="4571999" y="2310417"/>
              <a:ext cx="3721133" cy="1050925"/>
            </a:xfrm>
            <a:prstGeom prst="rect">
              <a:avLst/>
            </a:prstGeom>
          </p:spPr>
        </p:pic>
        <p:pic>
          <p:nvPicPr>
            <p:cNvPr id="20" name="Picture 19">
              <a:extLst>
                <a:ext uri="{FF2B5EF4-FFF2-40B4-BE49-F238E27FC236}">
                  <a16:creationId xmlns:a16="http://schemas.microsoft.com/office/drawing/2014/main" id="{AA6E083F-D995-8D92-AF6D-33953E5074D1}"/>
                </a:ext>
              </a:extLst>
            </p:cNvPr>
            <p:cNvPicPr>
              <a:picLocks noChangeAspect="1"/>
            </p:cNvPicPr>
            <p:nvPr/>
          </p:nvPicPr>
          <p:blipFill>
            <a:blip r:embed="rId7"/>
            <a:stretch>
              <a:fillRect/>
            </a:stretch>
          </p:blipFill>
          <p:spPr>
            <a:xfrm>
              <a:off x="4571481" y="2169546"/>
              <a:ext cx="2335201" cy="168096"/>
            </a:xfrm>
            <a:prstGeom prst="rect">
              <a:avLst/>
            </a:prstGeom>
          </p:spPr>
        </p:pic>
      </p:grpSp>
      <p:sp>
        <p:nvSpPr>
          <p:cNvPr id="22" name="Rectangle 3">
            <a:extLst>
              <a:ext uri="{FF2B5EF4-FFF2-40B4-BE49-F238E27FC236}">
                <a16:creationId xmlns:a16="http://schemas.microsoft.com/office/drawing/2014/main" id="{07D39947-0D5A-F69F-FA2B-72C4AFC39708}"/>
              </a:ext>
            </a:extLst>
          </p:cNvPr>
          <p:cNvSpPr>
            <a:spLocks noChangeArrowheads="1"/>
          </p:cNvSpPr>
          <p:nvPr/>
        </p:nvSpPr>
        <p:spPr bwMode="auto">
          <a:xfrm>
            <a:off x="179966" y="5500210"/>
            <a:ext cx="4849232" cy="929613"/>
          </a:xfrm>
          <a:prstGeom prst="rect">
            <a:avLst/>
          </a:prstGeom>
          <a:noFill/>
          <a:ln w="9525">
            <a:noFill/>
            <a:miter lim="800000"/>
            <a:headEnd/>
            <a:tailEnd/>
          </a:ln>
        </p:spPr>
        <p:txBody>
          <a:bodyPr lIns="91429" tIns="45714" rIns="91429" bIns="45714"/>
          <a:lstStyle/>
          <a:p>
            <a:pPr eaLnBrk="1" hangingPunct="1"/>
            <a:r>
              <a:rPr lang="en-US" sz="2400" b="1" dirty="0">
                <a:latin typeface="+mn-lt"/>
              </a:rPr>
              <a:t>Central problem: </a:t>
            </a:r>
            <a:r>
              <a:rPr lang="en-US" sz="2400" dirty="0">
                <a:latin typeface="+mn-lt"/>
              </a:rPr>
              <a:t>AVC spans informal </a:t>
            </a:r>
            <a:r>
              <a:rPr lang="en-US" sz="2400" dirty="0" err="1">
                <a:latin typeface="+mn-lt"/>
              </a:rPr>
              <a:t>hh</a:t>
            </a:r>
            <a:r>
              <a:rPr lang="en-US" sz="2400" dirty="0">
                <a:latin typeface="+mn-lt"/>
              </a:rPr>
              <a:t>-based enterprises and formal non-</a:t>
            </a:r>
            <a:r>
              <a:rPr lang="en-US" sz="2400" dirty="0" err="1">
                <a:latin typeface="+mn-lt"/>
              </a:rPr>
              <a:t>hh</a:t>
            </a:r>
            <a:r>
              <a:rPr lang="en-US" sz="2400" dirty="0">
                <a:latin typeface="+mn-lt"/>
              </a:rPr>
              <a:t> firms. How to integrate?</a:t>
            </a:r>
          </a:p>
        </p:txBody>
      </p:sp>
    </p:spTree>
    <p:extLst>
      <p:ext uri="{BB962C8B-B14F-4D97-AF65-F5344CB8AC3E}">
        <p14:creationId xmlns:p14="http://schemas.microsoft.com/office/powerpoint/2010/main" val="421845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8960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90" name="Rectangle 3"/>
          <p:cNvSpPr>
            <a:spLocks noChangeArrowheads="1"/>
          </p:cNvSpPr>
          <p:nvPr/>
        </p:nvSpPr>
        <p:spPr bwMode="auto">
          <a:xfrm>
            <a:off x="205838" y="1038231"/>
            <a:ext cx="8557161" cy="929613"/>
          </a:xfrm>
          <a:prstGeom prst="rect">
            <a:avLst/>
          </a:prstGeom>
          <a:noFill/>
          <a:ln w="9525">
            <a:noFill/>
            <a:miter lim="800000"/>
            <a:headEnd/>
            <a:tailEnd/>
          </a:ln>
        </p:spPr>
        <p:txBody>
          <a:bodyPr lIns="91429" tIns="45714" rIns="91429" bIns="45714"/>
          <a:lstStyle/>
          <a:p>
            <a:r>
              <a:rPr lang="en-US" sz="2400" dirty="0">
                <a:latin typeface="+mn-lt"/>
              </a:rPr>
              <a:t>The AVC is among the largest employers in most countries. Today we have negligible systematic tracking of jobs, compensation, and occupational hazards through AVC. This is important to promote fair trade certification and inclusive livelihoods development. </a:t>
            </a:r>
          </a:p>
        </p:txBody>
      </p:sp>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8" name="Group 7">
            <a:extLst>
              <a:ext uri="{FF2B5EF4-FFF2-40B4-BE49-F238E27FC236}">
                <a16:creationId xmlns:a16="http://schemas.microsoft.com/office/drawing/2014/main" id="{983A6B3E-947A-43CD-C199-FA83D12E18DE}"/>
              </a:ext>
            </a:extLst>
          </p:cNvPr>
          <p:cNvGrpSpPr/>
          <p:nvPr/>
        </p:nvGrpSpPr>
        <p:grpSpPr>
          <a:xfrm>
            <a:off x="1447800" y="3146425"/>
            <a:ext cx="5867400" cy="3124200"/>
            <a:chOff x="3810000" y="3763031"/>
            <a:chExt cx="4870001" cy="2850050"/>
          </a:xfrm>
        </p:grpSpPr>
        <p:pic>
          <p:nvPicPr>
            <p:cNvPr id="2" name="Picture 1">
              <a:extLst>
                <a:ext uri="{FF2B5EF4-FFF2-40B4-BE49-F238E27FC236}">
                  <a16:creationId xmlns:a16="http://schemas.microsoft.com/office/drawing/2014/main" id="{5DF65824-E5AE-FBFB-FC63-491E1C22FB02}"/>
                </a:ext>
              </a:extLst>
            </p:cNvPr>
            <p:cNvPicPr>
              <a:picLocks noChangeAspect="1"/>
            </p:cNvPicPr>
            <p:nvPr/>
          </p:nvPicPr>
          <p:blipFill>
            <a:blip r:embed="rId3"/>
            <a:stretch>
              <a:fillRect/>
            </a:stretch>
          </p:blipFill>
          <p:spPr>
            <a:xfrm>
              <a:off x="3810000" y="3763031"/>
              <a:ext cx="4870001" cy="2780722"/>
            </a:xfrm>
            <a:prstGeom prst="rect">
              <a:avLst/>
            </a:prstGeom>
          </p:spPr>
        </p:pic>
        <p:sp>
          <p:nvSpPr>
            <p:cNvPr id="7" name="Source: Ortiz-Bobea et al (Nature Climate Change, 2021)">
              <a:extLst>
                <a:ext uri="{FF2B5EF4-FFF2-40B4-BE49-F238E27FC236}">
                  <a16:creationId xmlns:a16="http://schemas.microsoft.com/office/drawing/2014/main" id="{9B308C1A-F825-32FE-62A4-35356FF6737F}"/>
                </a:ext>
              </a:extLst>
            </p:cNvPr>
            <p:cNvSpPr txBox="1"/>
            <p:nvPr/>
          </p:nvSpPr>
          <p:spPr>
            <a:xfrm>
              <a:off x="3886200" y="6284146"/>
              <a:ext cx="3386417" cy="328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3900">
                  <a:solidFill>
                    <a:srgbClr val="53585F"/>
                  </a:solidFill>
                </a:defRPr>
              </a:lvl1pPr>
            </a:lstStyle>
            <a:p>
              <a:r>
                <a:rPr sz="1200" dirty="0">
                  <a:latin typeface="Georgia" panose="02040502050405020303" pitchFamily="18" charset="0"/>
                </a:rPr>
                <a:t>Source:</a:t>
              </a:r>
              <a:r>
                <a:rPr lang="en-US" sz="1200" dirty="0">
                  <a:latin typeface="Georgia" panose="02040502050405020303" pitchFamily="18" charset="0"/>
                </a:rPr>
                <a:t> </a:t>
              </a:r>
              <a:r>
                <a:rPr lang="en-US" sz="1200" dirty="0">
                  <a:latin typeface="Georgia" panose="02040502050405020303" pitchFamily="18" charset="0"/>
                  <a:hlinkClick r:id="rId4"/>
                </a:rPr>
                <a:t>Davis et al. (FAO 2023)</a:t>
              </a:r>
              <a:endParaRPr sz="1200" dirty="0">
                <a:latin typeface="Georgia" panose="02040502050405020303" pitchFamily="18" charset="0"/>
              </a:endParaRPr>
            </a:p>
          </p:txBody>
        </p:sp>
      </p:grpSp>
      <p:sp>
        <p:nvSpPr>
          <p:cNvPr id="9" name="TextBox 10">
            <a:extLst>
              <a:ext uri="{FF2B5EF4-FFF2-40B4-BE49-F238E27FC236}">
                <a16:creationId xmlns:a16="http://schemas.microsoft.com/office/drawing/2014/main" id="{BD03B862-A8FD-4CF3-FD52-A96999D9D026}"/>
              </a:ext>
            </a:extLst>
          </p:cNvPr>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Key data gaps - 2</a:t>
            </a:r>
            <a:endParaRPr lang="en-US" sz="2800" b="1" i="1" dirty="0">
              <a:solidFill>
                <a:schemeClr val="bg1"/>
              </a:solidFill>
              <a:latin typeface="Calibri" pitchFamily="34" charset="0"/>
            </a:endParaRPr>
          </a:p>
        </p:txBody>
      </p:sp>
    </p:spTree>
    <p:extLst>
      <p:ext uri="{BB962C8B-B14F-4D97-AF65-F5344CB8AC3E}">
        <p14:creationId xmlns:p14="http://schemas.microsoft.com/office/powerpoint/2010/main" val="49540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105569" y="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90" name="Rectangle 3"/>
          <p:cNvSpPr>
            <a:spLocks noChangeArrowheads="1"/>
          </p:cNvSpPr>
          <p:nvPr/>
        </p:nvSpPr>
        <p:spPr bwMode="auto">
          <a:xfrm>
            <a:off x="205838" y="1038231"/>
            <a:ext cx="8557161" cy="929613"/>
          </a:xfrm>
          <a:prstGeom prst="rect">
            <a:avLst/>
          </a:prstGeom>
          <a:noFill/>
          <a:ln w="9525">
            <a:noFill/>
            <a:miter lim="800000"/>
            <a:headEnd/>
            <a:tailEnd/>
          </a:ln>
        </p:spPr>
        <p:txBody>
          <a:bodyPr lIns="91429" tIns="45714" rIns="91429" bIns="45714"/>
          <a:lstStyle/>
          <a:p>
            <a:pPr eaLnBrk="1" hangingPunct="1"/>
            <a:r>
              <a:rPr lang="en-US" sz="2400" dirty="0">
                <a:latin typeface="+mn-lt"/>
              </a:rPr>
              <a:t>Dietary change is rapid. Some is healthful, some not. It remains difficult to track downstream health and nutritional value of diets, especially the complex of micronutrient deficiencies that are the world’s most prevalent source of diet-related health problems. </a:t>
            </a:r>
          </a:p>
        </p:txBody>
      </p:sp>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6">
            <a:extLst>
              <a:ext uri="{FF2B5EF4-FFF2-40B4-BE49-F238E27FC236}">
                <a16:creationId xmlns:a16="http://schemas.microsoft.com/office/drawing/2014/main" id="{124B29D2-E605-D9E4-C35F-69B0F505B801}"/>
              </a:ext>
            </a:extLst>
          </p:cNvPr>
          <p:cNvPicPr>
            <a:picLocks noChangeAspect="1"/>
          </p:cNvPicPr>
          <p:nvPr/>
        </p:nvPicPr>
        <p:blipFill>
          <a:blip r:embed="rId3"/>
          <a:stretch>
            <a:fillRect/>
          </a:stretch>
        </p:blipFill>
        <p:spPr>
          <a:xfrm>
            <a:off x="5494586" y="2667000"/>
            <a:ext cx="3079905" cy="1179082"/>
          </a:xfrm>
          <a:prstGeom prst="rect">
            <a:avLst/>
          </a:prstGeom>
        </p:spPr>
      </p:pic>
      <p:grpSp>
        <p:nvGrpSpPr>
          <p:cNvPr id="8" name="Group 7">
            <a:extLst>
              <a:ext uri="{FF2B5EF4-FFF2-40B4-BE49-F238E27FC236}">
                <a16:creationId xmlns:a16="http://schemas.microsoft.com/office/drawing/2014/main" id="{1F32A917-75A0-B238-044F-48BA302AA9F0}"/>
              </a:ext>
            </a:extLst>
          </p:cNvPr>
          <p:cNvGrpSpPr/>
          <p:nvPr/>
        </p:nvGrpSpPr>
        <p:grpSpPr>
          <a:xfrm>
            <a:off x="1169733" y="3019949"/>
            <a:ext cx="3042417" cy="3014083"/>
            <a:chOff x="6842402" y="2501882"/>
            <a:chExt cx="3651849" cy="3807070"/>
          </a:xfrm>
        </p:grpSpPr>
        <p:pic>
          <p:nvPicPr>
            <p:cNvPr id="9" name="Picture 8">
              <a:extLst>
                <a:ext uri="{FF2B5EF4-FFF2-40B4-BE49-F238E27FC236}">
                  <a16:creationId xmlns:a16="http://schemas.microsoft.com/office/drawing/2014/main" id="{B6BFAB1A-0219-B1EC-5641-441C9E1A2EAF}"/>
                </a:ext>
              </a:extLst>
            </p:cNvPr>
            <p:cNvPicPr>
              <a:picLocks noChangeAspect="1"/>
            </p:cNvPicPr>
            <p:nvPr/>
          </p:nvPicPr>
          <p:blipFill>
            <a:blip r:embed="rId4"/>
            <a:stretch>
              <a:fillRect/>
            </a:stretch>
          </p:blipFill>
          <p:spPr>
            <a:xfrm>
              <a:off x="6913179" y="2501882"/>
              <a:ext cx="3581072" cy="3406101"/>
            </a:xfrm>
            <a:prstGeom prst="rect">
              <a:avLst/>
            </a:prstGeom>
          </p:spPr>
        </p:pic>
        <p:sp>
          <p:nvSpPr>
            <p:cNvPr id="10" name="TextBox 9">
              <a:extLst>
                <a:ext uri="{FF2B5EF4-FFF2-40B4-BE49-F238E27FC236}">
                  <a16:creationId xmlns:a16="http://schemas.microsoft.com/office/drawing/2014/main" id="{A2FD003E-8CEE-DE8B-EFF7-417A0D2221F8}"/>
                </a:ext>
              </a:extLst>
            </p:cNvPr>
            <p:cNvSpPr txBox="1"/>
            <p:nvPr/>
          </p:nvSpPr>
          <p:spPr>
            <a:xfrm>
              <a:off x="6842402" y="5959076"/>
              <a:ext cx="3651849" cy="349876"/>
            </a:xfrm>
            <a:prstGeom prst="rect">
              <a:avLst/>
            </a:prstGeom>
            <a:noFill/>
          </p:spPr>
          <p:txBody>
            <a:bodyPr wrap="square" rtlCol="0">
              <a:spAutoFit/>
            </a:bodyPr>
            <a:lstStyle/>
            <a:p>
              <a:r>
                <a:rPr lang="en-US" sz="1200" dirty="0">
                  <a:solidFill>
                    <a:schemeClr val="bg1"/>
                  </a:solidFill>
                  <a:latin typeface="Georgia" panose="02040502050405020303" pitchFamily="18" charset="0"/>
                  <a:hlinkClick r:id="rId5"/>
                </a:rPr>
                <a:t>Stevens et al. Lancet Global Health 2022</a:t>
              </a:r>
              <a:endParaRPr lang="en-US" sz="1200" dirty="0">
                <a:solidFill>
                  <a:schemeClr val="bg1"/>
                </a:solidFill>
                <a:latin typeface="Georgia" panose="02040502050405020303" pitchFamily="18" charset="0"/>
              </a:endParaRPr>
            </a:p>
          </p:txBody>
        </p:sp>
      </p:grpSp>
      <p:sp>
        <p:nvSpPr>
          <p:cNvPr id="11" name="TextBox 10">
            <a:extLst>
              <a:ext uri="{FF2B5EF4-FFF2-40B4-BE49-F238E27FC236}">
                <a16:creationId xmlns:a16="http://schemas.microsoft.com/office/drawing/2014/main" id="{360D20AC-B05A-1B80-54FA-3F6BE13853E5}"/>
              </a:ext>
            </a:extLst>
          </p:cNvPr>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Key data gaps - 3</a:t>
            </a:r>
            <a:endParaRPr lang="en-US" sz="2800" b="1" i="1" dirty="0">
              <a:solidFill>
                <a:schemeClr val="bg1"/>
              </a:solidFill>
              <a:latin typeface="Calibri" pitchFamily="34" charset="0"/>
            </a:endParaRPr>
          </a:p>
        </p:txBody>
      </p:sp>
      <p:pic>
        <p:nvPicPr>
          <p:cNvPr id="12" name="Picture 11">
            <a:extLst>
              <a:ext uri="{FF2B5EF4-FFF2-40B4-BE49-F238E27FC236}">
                <a16:creationId xmlns:a16="http://schemas.microsoft.com/office/drawing/2014/main" id="{98ACCF36-69ED-DD3F-BA76-267086F4963F}"/>
              </a:ext>
            </a:extLst>
          </p:cNvPr>
          <p:cNvPicPr>
            <a:picLocks noChangeAspect="1"/>
          </p:cNvPicPr>
          <p:nvPr/>
        </p:nvPicPr>
        <p:blipFill>
          <a:blip r:embed="rId6"/>
          <a:stretch>
            <a:fillRect/>
          </a:stretch>
        </p:blipFill>
        <p:spPr>
          <a:xfrm>
            <a:off x="5494586" y="5402211"/>
            <a:ext cx="3115971" cy="1174757"/>
          </a:xfrm>
          <a:prstGeom prst="rect">
            <a:avLst/>
          </a:prstGeom>
        </p:spPr>
      </p:pic>
      <p:pic>
        <p:nvPicPr>
          <p:cNvPr id="13" name="Picture 12">
            <a:extLst>
              <a:ext uri="{FF2B5EF4-FFF2-40B4-BE49-F238E27FC236}">
                <a16:creationId xmlns:a16="http://schemas.microsoft.com/office/drawing/2014/main" id="{11EC1C84-67D3-1C4B-BF3F-298791D13188}"/>
              </a:ext>
            </a:extLst>
          </p:cNvPr>
          <p:cNvPicPr>
            <a:picLocks noChangeAspect="1"/>
          </p:cNvPicPr>
          <p:nvPr/>
        </p:nvPicPr>
        <p:blipFill>
          <a:blip r:embed="rId7"/>
          <a:stretch>
            <a:fillRect/>
          </a:stretch>
        </p:blipFill>
        <p:spPr>
          <a:xfrm>
            <a:off x="5551892" y="4083043"/>
            <a:ext cx="3058665" cy="1174757"/>
          </a:xfrm>
          <a:prstGeom prst="rect">
            <a:avLst/>
          </a:prstGeom>
        </p:spPr>
      </p:pic>
    </p:spTree>
    <p:extLst>
      <p:ext uri="{BB962C8B-B14F-4D97-AF65-F5344CB8AC3E}">
        <p14:creationId xmlns:p14="http://schemas.microsoft.com/office/powerpoint/2010/main" val="3322452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2530</TotalTime>
  <Words>777</Words>
  <Application>Microsoft Office PowerPoint</Application>
  <PresentationFormat>On-screen Show (4:3)</PresentationFormat>
  <Paragraphs>54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IBLI Performance Paper</dc:title>
  <dc:creator>Pin Chantarat</dc:creator>
  <cp:lastModifiedBy>Chris Barrett</cp:lastModifiedBy>
  <cp:revision>161</cp:revision>
  <dcterms:created xsi:type="dcterms:W3CDTF">2009-03-02T19:09:48Z</dcterms:created>
  <dcterms:modified xsi:type="dcterms:W3CDTF">2023-05-13T18:10:22Z</dcterms:modified>
</cp:coreProperties>
</file>